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4.xml" Type="http://schemas.openxmlformats.org/officeDocument/2006/relationships/theme" Id="rId1"/><Relationship Target="slides/slide7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1pPr>
            <a:lvl2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2pPr>
            <a:lvl3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3pPr>
            <a:lvl4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4pPr>
            <a:lvl5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5pPr>
            <a:lvl6pPr algn="ctr" rtl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6pPr>
            <a:lvl7pPr algn="ctr" rtl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7pPr>
            <a:lvl8pPr algn="ctr" rtl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8pPr>
            <a:lvl9pPr algn="ctr" rtl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400">
                <a:solidFill>
                  <a:srgbClr val="7F7F7F"/>
                </a:solidFill>
              </a:defRPr>
            </a:lvl1pPr>
            <a:lvl2pPr algn="l" rtl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2pPr>
            <a:lvl3pPr algn="l" rtl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4pPr>
            <a:lvl5pPr algn="l" rtl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5pPr>
            <a:lvl6pPr algn="l" rtl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6pPr>
            <a:lvl7pPr algn="l" rtl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7pPr>
            <a:lvl8pPr algn="l" rtl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8pPr>
            <a:lvl9pPr algn="l" rtl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y="609600" x="685800"/>
            <a:ext cy="4267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8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y="4953000" x="1371600"/>
            <a:ext cy="12191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trike="noStrike" u="none" b="0" cap="none" baseline="0" sz="24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320"/>
              </a:spcBef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320"/>
              </a:spcBef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320"/>
              </a:spcBef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320"/>
              </a:spcBef>
              <a:buClr>
                <a:srgbClr val="888888"/>
              </a:buClr>
              <a:buFont typeface="Arial"/>
              <a:buNone/>
              <a:defRPr strike="noStrike" u="none" b="0" cap="none" baseline="0" sz="1600" i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1371600" x="722312"/>
            <a:ext cy="2505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None/>
              <a:defRPr sz="480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068762" x="722312"/>
            <a:ext cy="11318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1pPr>
            <a:lvl2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2pPr>
            <a:lvl3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3pPr>
            <a:lvl4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4pPr>
            <a:lvl5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5pPr>
            <a:lvl6pPr algn="ctr" rtl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6pPr>
            <a:lvl7pPr algn="ctr" rtl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7pPr>
            <a:lvl8pPr algn="ctr" rtl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8pPr>
            <a:lvl9pPr algn="ctr" rtl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400">
                <a:solidFill>
                  <a:srgbClr val="7F7F7F"/>
                </a:solidFill>
              </a:defRPr>
            </a:lvl1pPr>
            <a:lvl2pPr algn="l" rtl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2pPr>
            <a:lvl3pPr algn="l" rtl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4pPr>
            <a:lvl5pPr algn="l" rtl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5pPr>
            <a:lvl6pPr algn="l" rtl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6pPr>
            <a:lvl7pPr algn="l" rtl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7pPr>
            <a:lvl8pPr algn="l" rtl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8pPr>
            <a:lvl9pPr algn="l" rtl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28600" x="1679575"/>
            <a:ext cy="895349" cx="57118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defRPr b="0" sz="2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0" name="Shape 20"/>
          <p:cNvSpPr/>
          <p:nvPr>
            <p:ph idx="2" type="pic"/>
          </p:nvPr>
        </p:nvSpPr>
        <p:spPr>
          <a:xfrm>
            <a:off y="1143000" x="1508125"/>
            <a:ext cy="4541043" cx="6054724"/>
          </a:xfrm>
          <a:prstGeom prst="rect">
            <a:avLst/>
          </a:prstGeom>
          <a:noFill/>
          <a:ln w="762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/>
          <a:lstStyle>
            <a:lvl1pPr algn="ctr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5810250" x="1679575"/>
            <a:ext cy="533399" cx="57118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buNone/>
              <a:defRPr sz="1600"/>
            </a:lvl1pPr>
            <a:lvl2pPr rtl="0" indent="0" marL="457200">
              <a:buNone/>
              <a:defRPr sz="1200"/>
            </a:lvl2pPr>
            <a:lvl3pPr rtl="0" indent="0" marL="914400">
              <a:buNone/>
              <a:defRPr sz="1000"/>
            </a:lvl3pPr>
            <a:lvl4pPr rtl="0" indent="0" marL="1371600">
              <a:buNone/>
              <a:defRPr sz="900"/>
            </a:lvl4pPr>
            <a:lvl5pPr rtl="0" indent="0" marL="1828800">
              <a:buNone/>
              <a:defRPr sz="900"/>
            </a:lvl5pPr>
            <a:lvl6pPr rtl="0" indent="0" marL="2286000">
              <a:buNone/>
              <a:defRPr sz="900"/>
            </a:lvl6pPr>
            <a:lvl7pPr rtl="0" indent="0" marL="2743200">
              <a:buNone/>
              <a:defRPr sz="900"/>
            </a:lvl7pPr>
            <a:lvl8pPr rtl="0" indent="0" marL="3200400">
              <a:buNone/>
              <a:defRPr sz="900"/>
            </a:lvl8pPr>
            <a:lvl9pPr rtl="0" indent="0" marL="3657600"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66700" x="5907087"/>
            <a:ext cy="209549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defRPr b="0" sz="2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73050" x="719137"/>
            <a:ext cy="5853112" cx="49958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2438400" x="5907087"/>
            <a:ext cy="36877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lnSpc>
                <a:spcPct val="125000"/>
              </a:lnSpc>
              <a:buNone/>
              <a:defRPr sz="1600"/>
            </a:lvl1pPr>
            <a:lvl2pPr rtl="0" indent="0" marL="457200">
              <a:buNone/>
              <a:defRPr sz="1200"/>
            </a:lvl2pPr>
            <a:lvl3pPr rtl="0" indent="0" marL="914400">
              <a:buNone/>
              <a:defRPr sz="1000"/>
            </a:lvl3pPr>
            <a:lvl4pPr rtl="0" indent="0" marL="1371600">
              <a:buNone/>
              <a:defRPr sz="900"/>
            </a:lvl4pPr>
            <a:lvl5pPr rtl="0" indent="0" marL="1828800">
              <a:buNone/>
              <a:defRPr sz="900"/>
            </a:lvl5pPr>
            <a:lvl6pPr rtl="0" indent="0" marL="2286000">
              <a:buNone/>
              <a:defRPr sz="900"/>
            </a:lvl6pPr>
            <a:lvl7pPr rtl="0" indent="0" marL="2743200">
              <a:buNone/>
              <a:defRPr sz="900"/>
            </a:lvl7pPr>
            <a:lvl8pPr rtl="0" indent="0" marL="3200400">
              <a:buNone/>
              <a:defRPr sz="900"/>
            </a:lvl8pPr>
            <a:lvl9pPr rtl="0" indent="0" marL="3657600"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1pPr>
            <a:lvl2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2pPr>
            <a:lvl3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3pPr>
            <a:lvl4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4pPr>
            <a:lvl5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5pPr>
            <a:lvl6pPr algn="ctr" rtl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6pPr>
            <a:lvl7pPr algn="ctr" rtl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7pPr>
            <a:lvl8pPr algn="ctr" rtl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8pPr>
            <a:lvl9pPr algn="ctr" rtl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609599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0" marL="0">
              <a:buNone/>
              <a:defRPr b="0" sz="2400"/>
            </a:lvl1pPr>
            <a:lvl2pPr rtl="0" indent="0" marL="457200">
              <a:buNone/>
              <a:defRPr b="1" sz="2000"/>
            </a:lvl2pPr>
            <a:lvl3pPr rtl="0" indent="0" marL="914400">
              <a:buNone/>
              <a:defRPr b="1" sz="1800"/>
            </a:lvl3pPr>
            <a:lvl4pPr rtl="0" indent="0" marL="1371600">
              <a:buNone/>
              <a:defRPr b="1" sz="1600"/>
            </a:lvl4pPr>
            <a:lvl5pPr rtl="0" indent="0" marL="1828800">
              <a:buNone/>
              <a:defRPr b="1" sz="1600"/>
            </a:lvl5pPr>
            <a:lvl6pPr rtl="0" indent="0" marL="2286000">
              <a:buNone/>
              <a:defRPr b="1" sz="1600"/>
            </a:lvl6pPr>
            <a:lvl7pPr rtl="0" indent="0" marL="2743200">
              <a:buNone/>
              <a:defRPr b="1" sz="1600"/>
            </a:lvl7pPr>
            <a:lvl8pPr rtl="0" indent="0" marL="3200400">
              <a:buNone/>
              <a:defRPr b="1" sz="1600"/>
            </a:lvl8pPr>
            <a:lvl9pPr rtl="0" indent="0" marL="3657600">
              <a:buNone/>
              <a:defRPr b="1" sz="16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y="1600200" x="4648200"/>
            <a:ext cy="609599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0" marL="0">
              <a:buNone/>
              <a:defRPr b="0" sz="2400"/>
            </a:lvl1pPr>
            <a:lvl2pPr rtl="0" indent="0" marL="457200">
              <a:buNone/>
              <a:defRPr b="1" sz="2000"/>
            </a:lvl2pPr>
            <a:lvl3pPr rtl="0" indent="0" marL="914400">
              <a:buNone/>
              <a:defRPr b="1" sz="1800"/>
            </a:lvl3pPr>
            <a:lvl4pPr rtl="0" indent="0" marL="1371600">
              <a:buNone/>
              <a:defRPr b="1" sz="1600"/>
            </a:lvl4pPr>
            <a:lvl5pPr rtl="0" indent="0" marL="1828800">
              <a:buNone/>
              <a:defRPr b="1" sz="1600"/>
            </a:lvl5pPr>
            <a:lvl6pPr rtl="0" indent="0" marL="2286000">
              <a:buNone/>
              <a:defRPr b="1" sz="1600"/>
            </a:lvl6pPr>
            <a:lvl7pPr rtl="0" indent="0" marL="2743200">
              <a:buNone/>
              <a:defRPr b="1" sz="1600"/>
            </a:lvl7pPr>
            <a:lvl8pPr rtl="0" indent="0" marL="3200400">
              <a:buNone/>
              <a:defRPr b="1" sz="1600"/>
            </a:lvl8pPr>
            <a:lvl9pPr rtl="0" indent="0" marL="3657600">
              <a:buNone/>
              <a:defRPr b="1" sz="1600"/>
            </a:lvl9pPr>
          </a:lstStyle>
          <a:p/>
        </p:txBody>
      </p:sp>
      <p:sp>
        <p:nvSpPr>
          <p:cNvPr id="33" name="Shape 33"/>
          <p:cNvSpPr txBox="1"/>
          <p:nvPr>
            <p:ph idx="3" type="body"/>
          </p:nvPr>
        </p:nvSpPr>
        <p:spPr>
          <a:xfrm>
            <a:off y="2212848" x="457200"/>
            <a:ext cy="3913631" cx="404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400">
                <a:solidFill>
                  <a:srgbClr val="7F7F7F"/>
                </a:solidFill>
              </a:defRPr>
            </a:lvl1pPr>
            <a:lvl2pPr algn="l" rtl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2pPr>
            <a:lvl3pPr algn="l" rtl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4pPr>
            <a:lvl5pPr algn="l" rtl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5pPr>
            <a:lvl6pPr algn="l" rtl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6pPr>
            <a:lvl7pPr algn="l" rtl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7pPr>
            <a:lvl8pPr algn="l" rtl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8pPr>
            <a:lvl9pPr algn="l" rtl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4" type="body"/>
          </p:nvPr>
        </p:nvSpPr>
        <p:spPr>
          <a:xfrm>
            <a:off y="2212848" x="4672583"/>
            <a:ext cy="3913187" cx="404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400">
                <a:solidFill>
                  <a:srgbClr val="7F7F7F"/>
                </a:solidFill>
              </a:defRPr>
            </a:lvl1pPr>
            <a:lvl2pPr algn="l" rtl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2pPr>
            <a:lvl3pPr algn="l" rtl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4pPr>
            <a:lvl5pPr algn="l" rtl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5pPr>
            <a:lvl6pPr algn="l" rtl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6pPr>
            <a:lvl7pPr algn="l" rtl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7pPr>
            <a:lvl8pPr algn="l" rtl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8pPr>
            <a:lvl9pPr algn="l" rtl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1pPr>
            <a:lvl2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2pPr>
            <a:lvl3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3pPr>
            <a:lvl4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4pPr>
            <a:lvl5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5pPr>
            <a:lvl6pPr algn="ctr" rtl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6pPr>
            <a:lvl7pPr algn="ctr" rtl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7pPr>
            <a:lvl8pPr algn="ctr" rtl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8pPr>
            <a:lvl9pPr algn="ctr" rtl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00200" x="365760"/>
            <a:ext cy="4526279" cx="404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2400">
                <a:solidFill>
                  <a:srgbClr val="7F7F7F"/>
                </a:solidFill>
              </a:defRPr>
            </a:lvl1pPr>
            <a:lvl2pPr algn="l" rtl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2pPr>
            <a:lvl3pPr algn="l" rtl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4pPr>
            <a:lvl5pPr algn="l" rtl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5pPr>
            <a:lvl6pPr algn="l" rtl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6pPr>
            <a:lvl7pPr algn="l" rtl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7pPr>
            <a:lvl8pPr algn="l" rtl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z="1600">
                <a:solidFill>
                  <a:srgbClr val="7F7F7F"/>
                </a:solidFill>
              </a:defRPr>
            </a:lvl8pPr>
            <a:lvl9pPr algn="l" rtl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z="1600">
                <a:solidFill>
                  <a:srgbClr val="7F7F7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1pPr>
            <a:lvl2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2pPr>
            <a:lvl3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3pPr>
            <a:lvl4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4pPr>
            <a:lvl5pPr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5pPr>
            <a:lvl6pPr algn="ctr" rtl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6pPr>
            <a:lvl7pPr algn="ctr" rtl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7pPr>
            <a:lvl8pPr algn="ctr" rtl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8pPr>
            <a:lvl9pPr algn="ctr" rtl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1.xml" Type="http://schemas.openxmlformats.org/officeDocument/2006/relationships/slideLayout" Id="rId2"/><Relationship Target="../media/image05.jpg" Type="http://schemas.openxmlformats.org/officeDocument/2006/relationships/image" Id="rId1"/><Relationship Target="../slideLayouts/slideLayout9.xml" Type="http://schemas.openxmlformats.org/officeDocument/2006/relationships/slideLayout" Id="rId10"/><Relationship Target="../slideLayouts/slideLayout3.xml" Type="http://schemas.openxmlformats.org/officeDocument/2006/relationships/slideLayout" Id="rId4"/><Relationship Target="../slideLayouts/slideLayout10.xml" Type="http://schemas.openxmlformats.org/officeDocument/2006/relationships/slideLayout" Id="rId11"/><Relationship Target="../slideLayouts/slideLayout2.xml" Type="http://schemas.openxmlformats.org/officeDocument/2006/relationships/slideLayout" Id="rId3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2"/><Relationship Target="../media/image05.jpg" Type="http://schemas.openxmlformats.org/officeDocument/2006/relationships/image" Id="rId1"/><Relationship Target="../theme/theme1.xml" Type="http://schemas.openxmlformats.org/officeDocument/2006/relationships/theme" Id="rId3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trike="noStrike" u="none" b="0" cap="none" baseline="0" sz="24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6362700"/>
            <a:ext cy="365125" cx="20859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658812"/>
            <a:ext cy="365125" cx="28479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8543925"/>
            <a:ext cy="365125" cx="5619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0" name="Shape 10"/>
          <p:cNvSpPr/>
          <p:nvPr/>
        </p:nvSpPr>
        <p:spPr>
          <a:xfrm>
            <a:off y="6499225" x="8458200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6499225" x="569912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/>
        </p:nvSpPr>
        <p:spPr>
          <a:xfrm>
            <a:off y="6499225" x="8458200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>
            <a:off y="6499225" x="569912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3924300" x="4495800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3924300" x="4695825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3924300" x="4297362"/>
            <a:ext cy="84137" cx="841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5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0825" marL="34290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trike="noStrike" u="none" b="0" cap="none" baseline="0" sz="24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84150" marL="74295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68275" marL="11430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27000" marL="16002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68275" marL="205740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27000" marL="25146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68275" marL="29718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27000" marL="3429000">
              <a:spcBef>
                <a:spcPts val="320"/>
              </a:spcBef>
              <a:buClr>
                <a:srgbClr val="7F7F7F"/>
              </a:buClr>
              <a:buFont typeface="Courier New"/>
              <a:buChar char="o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68275" marL="388620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 strike="noStrike" u="none" b="0" cap="none" baseline="0" sz="160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y="6356350" x="6362700"/>
            <a:ext cy="365125" cx="20859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y="6356350" x="658812"/>
            <a:ext cy="365125" cx="28479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y="6356350" x="8543925"/>
            <a:ext cy="365125" cx="5619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5.xml" Type="http://schemas.openxmlformats.org/officeDocument/2006/relationships/slideLayout" Id="rId1"/><Relationship Target="http://www.f4.htw-berlin.de/~weberwu/info2/Handouts/Euclid.shtml" Type="http://schemas.openxmlformats.org/officeDocument/2006/relationships/hyperlink" TargetMode="External" Id="rId4"/><Relationship Target="http://www.math.ubc.ca/~cass/Euclid/papyrus/papyrus.html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6.jp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8.png" Type="http://schemas.openxmlformats.org/officeDocument/2006/relationships/image" Id="rId4"/><Relationship Target="../media/image01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196975" x="477837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Geomeetrilised kujundid</a:t>
            </a:r>
            <a:b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Nurk</a:t>
            </a:r>
          </a:p>
        </p:txBody>
      </p:sp>
      <p:sp>
        <p:nvSpPr>
          <p:cNvPr id="61" name="Shape 61"/>
          <p:cNvSpPr/>
          <p:nvPr/>
        </p:nvSpPr>
        <p:spPr>
          <a:xfrm>
            <a:off y="3381375" x="995362"/>
            <a:ext cy="2025649" cx="42544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2" name="Shape 62"/>
          <p:cNvSpPr txBox="1"/>
          <p:nvPr/>
        </p:nvSpPr>
        <p:spPr>
          <a:xfrm>
            <a:off y="5943600" x="5257800"/>
            <a:ext cy="457200" cx="3124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3" name="Shape 63"/>
          <p:cNvSpPr txBox="1"/>
          <p:nvPr/>
        </p:nvSpPr>
        <p:spPr>
          <a:xfrm>
            <a:off y="3879850" x="5364162"/>
            <a:ext cy="1527175" cx="34956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Õppematerjal 5.klassile Türi Põhikool</a:t>
            </a:r>
          </a:p>
          <a:p>
            <a:pPr algn="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Külli Jäätma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Kasutatud materjalid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1858961" x="971550"/>
            <a:ext cy="4524374" cx="7488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Urve Paulmann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„Nurk – õppematerjal V klassile“; 07.01.2012</a:t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sng" b="0" cap="none" baseline="0" sz="1800" lang="en-US" i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http://www.math.ubc.ca/~cass/Euclid/papyrus/papyrus.html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07.01.2012</a:t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sng" b="0" cap="none" baseline="0" sz="1800" lang="en-US" i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http://www.f4.htw-berlin.de/~weberwu/info2/Handouts/Euclid.shtml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07.01.2012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1557337" x="395287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Täname!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Mida õpetab geomeetria?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1628775" x="755650"/>
            <a:ext cy="1125536" cx="7777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Oled juba õppinud mitmeid geomeetrilisi kujundeid, nii tasapinnalisi..</a:t>
            </a:r>
          </a:p>
        </p:txBody>
      </p:sp>
      <p:sp>
        <p:nvSpPr>
          <p:cNvPr id="70" name="Shape 70"/>
          <p:cNvSpPr/>
          <p:nvPr/>
        </p:nvSpPr>
        <p:spPr>
          <a:xfrm>
            <a:off y="2343150" x="2841625"/>
            <a:ext cy="3981450" cx="56880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/>
        </p:nvSpPr>
        <p:spPr>
          <a:xfrm>
            <a:off y="1268412" x="1619250"/>
            <a:ext cy="5113337" cx="51133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6" name="Shape 76"/>
          <p:cNvSpPr txBox="1"/>
          <p:nvPr/>
        </p:nvSpPr>
        <p:spPr>
          <a:xfrm>
            <a:off y="692150" x="746125"/>
            <a:ext cy="461961" cx="7777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 kui ka ruumilisi.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/>
        </p:nvSpPr>
        <p:spPr>
          <a:xfrm>
            <a:off y="549275" x="733425"/>
            <a:ext cy="5816599" cx="7777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Geomeetrilisi kujundeid ja nende omadusi uuritakse matemaatika harus, mis kannab nimetust </a:t>
            </a:r>
            <a:r>
              <a:rPr strike="noStrike" u="none" b="1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GEOMEETRIA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See sõna tuleneb kreeka keelest ja tähendab maamõõtmist. </a:t>
            </a:r>
          </a:p>
          <a:p>
            <a:pPr algn="l" rtl="0" lvl="0" marR="0" indent="0" marL="0">
              <a:lnSpc>
                <a:spcPct val="150000"/>
              </a:lnSpc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Geomeetria hakkas kujunema umbes 4000 aastat tagasi, sest tekkis vajadus mõõta maatükkide ümbermõõte ja pindalasid. Geomeetriateadmisi oli vaja ka mitmesuguste tööriistade valmistamisel, anumate mahu mõõtmiseks jm.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/>
        </p:nvSpPr>
        <p:spPr>
          <a:xfrm>
            <a:off y="333375" x="539750"/>
            <a:ext cy="2308225" cx="79200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Vana-Kreekas kogutud ja süstematiseeritud geomeetria- teadmised on kokku võetud õpetlase </a:t>
            </a:r>
            <a:r>
              <a:rPr strike="noStrike" u="none" b="1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Eukleidese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töös „Elemendid“, mis on koostatud umbes 2300 aastat tagasi ja säilinud meie ajani.</a:t>
            </a:r>
          </a:p>
        </p:txBody>
      </p:sp>
      <p:sp>
        <p:nvSpPr>
          <p:cNvPr id="87" name="Shape 87"/>
          <p:cNvSpPr/>
          <p:nvPr/>
        </p:nvSpPr>
        <p:spPr>
          <a:xfrm>
            <a:off y="2563811" x="827087"/>
            <a:ext cy="3810000" cx="2409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8" name="Shape 88"/>
          <p:cNvSpPr/>
          <p:nvPr/>
        </p:nvSpPr>
        <p:spPr>
          <a:xfrm>
            <a:off y="2565400" x="3779837"/>
            <a:ext cy="2801937" cx="460216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9" name="Shape 89"/>
          <p:cNvSpPr txBox="1"/>
          <p:nvPr/>
        </p:nvSpPr>
        <p:spPr>
          <a:xfrm>
            <a:off y="5449887" x="4703762"/>
            <a:ext cy="923924" cx="3678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Fragment Eukleidese tööst. Leitud Oxyrhynchus´est  1896-1897. a. Säilitatakse Pennsylvania Ülikoolis.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94" name="Shape 94"/>
          <p:cNvCxnSpPr/>
          <p:nvPr/>
        </p:nvCxnSpPr>
        <p:spPr>
          <a:xfrm flipH="1">
            <a:off y="2590800" x="1219200"/>
            <a:ext cy="1600199" cx="3124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95" name="Shape 95"/>
          <p:cNvCxnSpPr/>
          <p:nvPr/>
        </p:nvCxnSpPr>
        <p:spPr>
          <a:xfrm>
            <a:off y="4191000" x="1219200"/>
            <a:ext cy="685799" cx="3429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6" name="Shape 96"/>
          <p:cNvSpPr txBox="1"/>
          <p:nvPr/>
        </p:nvSpPr>
        <p:spPr>
          <a:xfrm>
            <a:off y="2895600" x="3048000"/>
            <a:ext cy="457200" cx="38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4343400" x="3124200"/>
            <a:ext cy="457200" cx="38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3962400" x="762000"/>
            <a:ext cy="457200" cx="38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2667000" x="2971800"/>
            <a:ext cy="457200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4724400" x="3124200"/>
            <a:ext cy="457200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2514600" x="53340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2" name="Shape 102"/>
          <p:cNvSpPr txBox="1"/>
          <p:nvPr/>
        </p:nvSpPr>
        <p:spPr>
          <a:xfrm>
            <a:off y="3581400" x="5715000"/>
            <a:ext cy="457200" cx="38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3" name="Shape 103"/>
          <p:cNvSpPr txBox="1"/>
          <p:nvPr/>
        </p:nvSpPr>
        <p:spPr>
          <a:xfrm>
            <a:off y="762000" x="1698625"/>
            <a:ext cy="762000" cx="518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2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Nurk matemaatikas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3886200" x="5029200"/>
            <a:ext cy="1004887" cx="2514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y="1592262" x="4500562"/>
            <a:ext cy="2308225" cx="4419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Nurk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geomeetriline kujund, mille moodustavad kaks ühest ja samast alguspunktist väljuvat kiirt.</a:t>
            </a:r>
          </a:p>
        </p:txBody>
      </p:sp>
      <p:cxnSp>
        <p:nvCxnSpPr>
          <p:cNvPr id="106" name="Shape 106"/>
          <p:cNvCxnSpPr/>
          <p:nvPr/>
        </p:nvCxnSpPr>
        <p:spPr>
          <a:xfrm>
            <a:off y="2667000" x="990600"/>
            <a:ext cy="990599" cx="1219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7" name="Shape 107"/>
          <p:cNvSpPr txBox="1"/>
          <p:nvPr/>
        </p:nvSpPr>
        <p:spPr>
          <a:xfrm>
            <a:off y="2362200" x="762000"/>
            <a:ext cy="457200" cx="167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Haar</a:t>
            </a:r>
          </a:p>
        </p:txBody>
      </p:sp>
      <p:cxnSp>
        <p:nvCxnSpPr>
          <p:cNvPr id="108" name="Shape 108"/>
          <p:cNvCxnSpPr/>
          <p:nvPr/>
        </p:nvCxnSpPr>
        <p:spPr>
          <a:xfrm rot="10800000" flipH="1">
            <a:off y="4572000" x="1219200"/>
            <a:ext cy="990599" cx="1219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9" name="Shape 109"/>
          <p:cNvSpPr txBox="1"/>
          <p:nvPr/>
        </p:nvSpPr>
        <p:spPr>
          <a:xfrm>
            <a:off y="5562600" x="83820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Haar</a:t>
            </a:r>
          </a:p>
        </p:txBody>
      </p:sp>
      <p:cxnSp>
        <p:nvCxnSpPr>
          <p:cNvPr id="110" name="Shape 110"/>
          <p:cNvCxnSpPr/>
          <p:nvPr/>
        </p:nvCxnSpPr>
        <p:spPr>
          <a:xfrm rot="10800000" flipH="1">
            <a:off y="4343399" x="685800"/>
            <a:ext cy="381000" cx="4572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11" name="Shape 111"/>
          <p:cNvSpPr txBox="1"/>
          <p:nvPr/>
        </p:nvSpPr>
        <p:spPr>
          <a:xfrm>
            <a:off y="4648200" x="304800"/>
            <a:ext cy="457200" cx="990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Tipp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y="4227512" x="4610100"/>
            <a:ext cy="1754187" cx="4419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Kiiri OA ja OB nimetatakse nurga </a:t>
            </a:r>
            <a:r>
              <a:rPr strike="noStrike" u="none" b="1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haaradeks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punkti O nurga </a:t>
            </a:r>
            <a:r>
              <a:rPr strike="noStrike" u="none" b="1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tipuks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/>
        </p:nvSpPr>
        <p:spPr>
          <a:xfrm>
            <a:off y="3024186" x="5148262"/>
            <a:ext cy="2181225" cx="31702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8" name="Shape 118"/>
          <p:cNvSpPr/>
          <p:nvPr/>
        </p:nvSpPr>
        <p:spPr>
          <a:xfrm>
            <a:off y="333375" x="820737"/>
            <a:ext cy="1401762" cx="77914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9" name="Shape 119"/>
          <p:cNvSpPr txBox="1"/>
          <p:nvPr/>
        </p:nvSpPr>
        <p:spPr>
          <a:xfrm>
            <a:off y="1685925" x="563562"/>
            <a:ext cy="2678112" cx="49450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34290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Vaadeldavat nurka märgitakse kaarega nurga sees.</a:t>
            </a:r>
          </a:p>
          <a:p>
            <a:pPr algn="l" rtl="0" lvl="0" marR="0" indent="34290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Nurka märgitakse lühidalt                     AOB,   BOA või lihtsalt   O.</a:t>
            </a:r>
          </a:p>
          <a:p>
            <a:pPr algn="l" rtl="0" lvl="0" marR="0" indent="34290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Täht, mis tähistab nurga tippu, kirjutatakse nurga keskele.</a:t>
            </a:r>
          </a:p>
        </p:txBody>
      </p:sp>
      <p:sp>
        <p:nvSpPr>
          <p:cNvPr id="120" name="Shape 120"/>
          <p:cNvSpPr/>
          <p:nvPr/>
        </p:nvSpPr>
        <p:spPr>
          <a:xfrm>
            <a:off y="3144836" x="736600"/>
            <a:ext cy="166686" cx="16668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21" name="Shape 121"/>
          <p:cNvSpPr/>
          <p:nvPr/>
        </p:nvSpPr>
        <p:spPr>
          <a:xfrm>
            <a:off y="3113086" x="4067175"/>
            <a:ext cy="166686" cx="1682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22" name="Shape 122"/>
          <p:cNvSpPr/>
          <p:nvPr/>
        </p:nvSpPr>
        <p:spPr>
          <a:xfrm>
            <a:off y="3130550" x="1692275"/>
            <a:ext cy="166686" cx="16668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0" x="457200"/>
            <a:ext cy="1600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Nurkade võrdlemine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1916111" x="755650"/>
            <a:ext cy="2233612" cx="7777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342900" marL="0">
              <a:lnSpc>
                <a:spcPct val="150000"/>
              </a:lnSpc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Silma järgi hindamine</a:t>
            </a:r>
          </a:p>
          <a:p>
            <a:pPr algn="l" rtl="0" lvl="0" marR="0" indent="342900" marL="0">
              <a:lnSpc>
                <a:spcPct val="150000"/>
              </a:lnSpc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Üksteise peale paigutamine – kopeerida üks nurk läbipaistvale kilele ja paigutada teise nurga peale</a:t>
            </a:r>
          </a:p>
          <a:p>
            <a:pPr algn="l" rtl="0" lvl="0" marR="0" indent="342900" marL="0">
              <a:lnSpc>
                <a:spcPct val="150000"/>
              </a:lnSpc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Malliga mõõtmine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60350" x="519112"/>
            <a:ext cy="105251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5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Nurkade võrdlemine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sp>
        <p:nvSpPr>
          <p:cNvPr id="135" name="Shape 135"/>
          <p:cNvSpPr/>
          <p:nvPr/>
        </p:nvSpPr>
        <p:spPr>
          <a:xfrm>
            <a:off y="1758950" x="971550"/>
            <a:ext cy="4695825" cx="76088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6" name="Shape 136"/>
          <p:cNvSpPr txBox="1"/>
          <p:nvPr/>
        </p:nvSpPr>
        <p:spPr>
          <a:xfrm>
            <a:off y="1314450" x="736600"/>
            <a:ext cy="461961" cx="77771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Leia võrdsed nurgad.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1_Ametlik 1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FFFFFF"/>
      </a:accent3>
      <a:accent4>
        <a:srgbClr val="6076B4"/>
      </a:accent4>
      <a:accent5>
        <a:srgbClr val="9C5252"/>
      </a:accent5>
      <a:accent6>
        <a:srgbClr val="FFFFFF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Ametlik 1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FFFFFF"/>
      </a:accent3>
      <a:accent4>
        <a:srgbClr val="6076B4"/>
      </a:accent4>
      <a:accent5>
        <a:srgbClr val="9C5252"/>
      </a:accent5>
      <a:accent6>
        <a:srgbClr val="FFFFFF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